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6">
  <p:sldMasterIdLst>
    <p:sldMasterId id="2147483672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6" r:id="rId8"/>
    <p:sldId id="267" r:id="rId9"/>
    <p:sldId id="268" r:id="rId10"/>
    <p:sldId id="274" r:id="rId11"/>
    <p:sldId id="275" r:id="rId12"/>
    <p:sldId id="276" r:id="rId13"/>
    <p:sldId id="277" r:id="rId14"/>
    <p:sldId id="293" r:id="rId15"/>
    <p:sldId id="294" r:id="rId16"/>
    <p:sldId id="278" r:id="rId17"/>
    <p:sldId id="279" r:id="rId18"/>
    <p:sldId id="280" r:id="rId19"/>
    <p:sldId id="281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11" r:id="rId37"/>
    <p:sldId id="312" r:id="rId38"/>
    <p:sldId id="313" r:id="rId39"/>
    <p:sldId id="314" r:id="rId40"/>
    <p:sldId id="315" r:id="rId41"/>
    <p:sldId id="316" r:id="rId42"/>
    <p:sldId id="321" r:id="rId43"/>
    <p:sldId id="322" r:id="rId44"/>
    <p:sldId id="323" r:id="rId45"/>
    <p:sldId id="324" r:id="rId46"/>
    <p:sldId id="325" r:id="rId47"/>
    <p:sldId id="326" r:id="rId48"/>
    <p:sldId id="327" r:id="rId49"/>
    <p:sldId id="328" r:id="rId50"/>
    <p:sldId id="329" r:id="rId51"/>
    <p:sldId id="330" r:id="rId52"/>
    <p:sldId id="273" r:id="rId5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2701" autoAdjust="0"/>
  </p:normalViewPr>
  <p:slideViewPr>
    <p:cSldViewPr>
      <p:cViewPr varScale="1">
        <p:scale>
          <a:sx n="65" d="100"/>
          <a:sy n="65" d="100"/>
        </p:scale>
        <p:origin x="-153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343D5-4894-40A6-B1BA-9747378FCEFD}" type="datetimeFigureOut">
              <a:rPr lang="zh-CN" altLang="en-US" smtClean="0"/>
              <a:pPr/>
              <a:t>2011/1/12</a:t>
            </a:fld>
            <a:endParaRPr lang="zh-CN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6AB8F-6EC8-4A9D-A152-1F11B1A1817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343D5-4894-40A6-B1BA-9747378FCEFD}" type="datetimeFigureOut">
              <a:rPr lang="zh-CN" altLang="en-US" smtClean="0"/>
              <a:pPr/>
              <a:t>2011/1/12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6AB8F-6EC8-4A9D-A152-1F11B1A1817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343D5-4894-40A6-B1BA-9747378FCEFD}" type="datetimeFigureOut">
              <a:rPr lang="zh-CN" altLang="en-US" smtClean="0"/>
              <a:pPr/>
              <a:t>2011/1/12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6AB8F-6EC8-4A9D-A152-1F11B1A1817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343D5-4894-40A6-B1BA-9747378FCEFD}" type="datetimeFigureOut">
              <a:rPr lang="zh-CN" altLang="en-US" smtClean="0"/>
              <a:pPr/>
              <a:t>2011/1/12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6AB8F-6EC8-4A9D-A152-1F11B1A1817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343D5-4894-40A6-B1BA-9747378FCEFD}" type="datetimeFigureOut">
              <a:rPr lang="zh-CN" altLang="en-US" smtClean="0"/>
              <a:pPr/>
              <a:t>2011/1/12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6AB8F-6EC8-4A9D-A152-1F11B1A1817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343D5-4894-40A6-B1BA-9747378FCEFD}" type="datetimeFigureOut">
              <a:rPr lang="zh-CN" altLang="en-US" smtClean="0"/>
              <a:pPr/>
              <a:t>2011/1/12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6AB8F-6EC8-4A9D-A152-1F11B1A1817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343D5-4894-40A6-B1BA-9747378FCEFD}" type="datetimeFigureOut">
              <a:rPr lang="zh-CN" altLang="en-US" smtClean="0"/>
              <a:pPr/>
              <a:t>2011/1/12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6AB8F-6EC8-4A9D-A152-1F11B1A1817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343D5-4894-40A6-B1BA-9747378FCEFD}" type="datetimeFigureOut">
              <a:rPr lang="zh-CN" altLang="en-US" smtClean="0"/>
              <a:pPr/>
              <a:t>2011/1/12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6AB8F-6EC8-4A9D-A152-1F11B1A1817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343D5-4894-40A6-B1BA-9747378FCEFD}" type="datetimeFigureOut">
              <a:rPr lang="zh-CN" altLang="en-US" smtClean="0"/>
              <a:pPr/>
              <a:t>2011/1/12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6AB8F-6EC8-4A9D-A152-1F11B1A1817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343D5-4894-40A6-B1BA-9747378FCEFD}" type="datetimeFigureOut">
              <a:rPr lang="zh-CN" altLang="en-US" smtClean="0"/>
              <a:pPr/>
              <a:t>2011/1/12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6AB8F-6EC8-4A9D-A152-1F11B1A1817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单圆角矩形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直角三角形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343D5-4894-40A6-B1BA-9747378FCEFD}" type="datetimeFigureOut">
              <a:rPr lang="zh-CN" altLang="en-US" smtClean="0"/>
              <a:pPr/>
              <a:t>2011/1/12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10E6AB8F-6EC8-4A9D-A152-1F11B1A1817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10" name="任意多边形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任意多边形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892343D5-4894-40A6-B1BA-9747378FCEFD}" type="datetimeFigureOut">
              <a:rPr lang="zh-CN" altLang="en-US" smtClean="0"/>
              <a:pPr/>
              <a:t>2011/1/12</a:t>
            </a:fld>
            <a:endParaRPr lang="zh-CN" altLang="en-US"/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0E6AB8F-6EC8-4A9D-A152-1F11B1A1817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任意多边形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任意多边形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ChangeArrowheads="1"/>
          </p:cNvSpPr>
          <p:nvPr/>
        </p:nvSpPr>
        <p:spPr bwMode="auto">
          <a:xfrm>
            <a:off x="285720" y="500042"/>
            <a:ext cx="8715436" cy="5863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       </a:t>
            </a:r>
            <a:r>
              <a:rPr kumimoji="0" lang="en-US" altLang="zh-CN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             </a:t>
            </a:r>
            <a:r>
              <a:rPr kumimoji="0" lang="zh-CN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瓮福集团</a:t>
            </a:r>
            <a:endParaRPr kumimoji="0" lang="en-US" altLang="zh-CN" sz="3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3600" b="1" dirty="0" smtClean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     </a:t>
            </a:r>
            <a:r>
              <a:rPr kumimoji="0" lang="en-US" altLang="zh-CN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      </a:t>
            </a:r>
            <a:r>
              <a:rPr kumimoji="0" lang="zh-CN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供应</a:t>
            </a:r>
            <a:r>
              <a:rPr kumimoji="0" lang="zh-CN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链系统操作手册</a:t>
            </a:r>
            <a:endParaRPr kumimoji="0" lang="en-US" altLang="zh-CN" sz="3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3600" b="1" dirty="0" smtClean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               </a:t>
            </a: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             </a:t>
            </a:r>
            <a:r>
              <a:rPr kumimoji="0" lang="zh-CN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（</a:t>
            </a:r>
            <a:r>
              <a:rPr kumimoji="0" lang="zh-CN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肥厂</a:t>
            </a: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/>
                <a:ea typeface="微软雅黑" pitchFamily="34" charset="-122"/>
                <a:cs typeface="Times New Roman" pitchFamily="18" charset="0"/>
              </a:rPr>
              <a:t>—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/>
                <a:ea typeface="微软雅黑" pitchFamily="34" charset="-122"/>
                <a:cs typeface="Times New Roman" pitchFamily="18" charset="0"/>
              </a:rPr>
              <a:t>库管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员）</a:t>
            </a:r>
            <a:endParaRPr kumimoji="0" lang="en-US" altLang="zh-CN" sz="24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4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4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4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4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                          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                         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版本号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1.0</a:t>
            </a:r>
            <a:endParaRPr kumimoji="0" lang="en-US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5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/>
            </a:r>
            <a:br>
              <a:rPr kumimoji="0" lang="en-US" altLang="zh-CN" sz="5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</a:b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0" y="1571612"/>
            <a:ext cx="9264075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点击维护下的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货位按钮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，弹出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请指出入库货位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的页面，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选择好货位，如下图所示：</a:t>
            </a:r>
            <a:endParaRPr kumimoji="0" 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 spd="slow">
    <p:pull dir="l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pull dir="r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2357422" y="714356"/>
            <a:ext cx="37914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</a:rPr>
              <a:t>完整的产成品入库单：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 noChangeArrowheads="1"/>
          </p:cNvSpPr>
          <p:nvPr/>
        </p:nvSpPr>
        <p:spPr bwMode="auto">
          <a:xfrm>
            <a:off x="-22292" y="928670"/>
            <a:ext cx="9272090" cy="458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165048" rIns="91440" bIns="1650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1524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二、</a:t>
            </a:r>
            <a:r>
              <a:rPr kumimoji="0" lang="zh-CN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销售</a:t>
            </a:r>
            <a:r>
              <a:rPr kumimoji="0" lang="zh-CN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出库：</a:t>
            </a:r>
            <a:endParaRPr kumimoji="0" lang="en-US" altLang="zh-CN" sz="4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marL="0" marR="0" lvl="0" indent="1524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4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lvl="0" indent="152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1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、单据路径说明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：</a:t>
            </a:r>
            <a:r>
              <a:rPr lang="en-US" altLang="zh-CN" sz="2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『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肥厂库管员</a:t>
            </a:r>
            <a:r>
              <a:rPr lang="en-US" altLang="zh-CN" sz="2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』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根据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专用铁路站已确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1524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定的发货安排，按照发货单（车皮、车号等信息）组织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1524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出库，在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NC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系统中维护销售出库单；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1524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2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、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『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肥厂库管员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』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所走的单据路径：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【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供应链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】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/>
                <a:ea typeface="微软雅黑" pitchFamily="34" charset="-122"/>
                <a:cs typeface="Times New Roman" pitchFamily="18" charset="0"/>
              </a:rPr>
              <a:t>—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【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库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1524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存管理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】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/>
                <a:ea typeface="微软雅黑" pitchFamily="34" charset="-122"/>
                <a:cs typeface="Times New Roman" pitchFamily="18" charset="0"/>
              </a:rPr>
              <a:t>—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【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出库业务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】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/>
                <a:ea typeface="微软雅黑" pitchFamily="34" charset="-122"/>
                <a:cs typeface="Times New Roman" pitchFamily="18" charset="0"/>
              </a:rPr>
              <a:t>—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【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销售出库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】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1524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3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．在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NC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销售出库节功能节点上，点击业务流程，选择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1524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流程。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 spd="slow">
    <p:split orient="vert" dir="in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7467600" cy="585788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自产品销售（国内和出口）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914467"/>
            <a:ext cx="7315200" cy="5714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7467600" cy="585788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贸易产品销售（国内和出口）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96" y="914466"/>
            <a:ext cx="7315200" cy="571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diamond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143108" y="642918"/>
            <a:ext cx="465063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800100" algn="l"/>
              </a:tabLst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选择流程后，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点增加按钮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：</a:t>
            </a:r>
            <a:endParaRPr kumimoji="0" 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5" name="直接箭头连接符 4"/>
          <p:cNvCxnSpPr>
            <a:endCxn id="4" idx="2"/>
          </p:cNvCxnSpPr>
          <p:nvPr/>
        </p:nvCxnSpPr>
        <p:spPr>
          <a:xfrm flipV="1">
            <a:off x="2071670" y="1166138"/>
            <a:ext cx="2396754" cy="11198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comb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 noChangeArrowheads="1"/>
          </p:cNvSpPr>
          <p:nvPr/>
        </p:nvSpPr>
        <p:spPr bwMode="auto">
          <a:xfrm>
            <a:off x="0" y="1000108"/>
            <a:ext cx="8597225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1524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1524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点击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发货单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后，弹出一个查询条件输入，根据条件可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1524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1524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查出销售公司的订单，即可把销售出库单填写完整。</a:t>
            </a:r>
            <a:endParaRPr kumimoji="0" 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ChangeArrowheads="1"/>
          </p:cNvSpPr>
          <p:nvPr/>
        </p:nvSpPr>
        <p:spPr bwMode="auto">
          <a:xfrm>
            <a:off x="285720" y="357166"/>
            <a:ext cx="8143932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267325" algn="r"/>
              </a:tabLst>
            </a:pPr>
            <a:r>
              <a:rPr kumimoji="0" lang="zh-CN" sz="5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目</a:t>
            </a:r>
            <a:r>
              <a:rPr kumimoji="0" lang="zh-CN" altLang="en-US" sz="5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 录</a:t>
            </a:r>
            <a:endParaRPr kumimoji="0" lang="zh-CN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267325" algn="r"/>
              </a:tabLst>
            </a:pPr>
            <a:r>
              <a:rPr kumimoji="0" lang="zh-CN" altLang="en-US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  <a:hlinkClick r:id=""/>
              </a:rPr>
              <a:t>第</a:t>
            </a:r>
            <a:r>
              <a:rPr kumimoji="0" lang="en-US" altLang="zh-CN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  <a:hlinkClick r:id=""/>
              </a:rPr>
              <a:t>1</a:t>
            </a:r>
            <a:r>
              <a:rPr kumimoji="0" lang="zh-CN" altLang="en-US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  <a:hlinkClick r:id=""/>
              </a:rPr>
              <a:t>章 业务操作说明</a:t>
            </a:r>
            <a:endParaRPr kumimoji="0" lang="zh-CN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267325" algn="r"/>
              </a:tabLst>
            </a:pPr>
            <a:r>
              <a:rPr kumimoji="0" lang="en-US" altLang="zh-CN" sz="3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  <a:hlinkClick r:id=""/>
              </a:rPr>
              <a:t>1.1</a:t>
            </a:r>
            <a:r>
              <a:rPr kumimoji="0" lang="en-US" altLang="zh-CN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  <a:hlinkClick r:id=""/>
              </a:rPr>
              <a:t>	</a:t>
            </a:r>
            <a:r>
              <a:rPr kumimoji="0" lang="zh-CN" altLang="en-US" sz="3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  <a:hlinkClick r:id=""/>
              </a:rPr>
              <a:t>岗位说明</a:t>
            </a:r>
            <a:endParaRPr kumimoji="0" lang="zh-CN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267325" algn="r"/>
              </a:tabLst>
            </a:pPr>
            <a:r>
              <a:rPr kumimoji="0" lang="en-US" altLang="zh-CN" sz="3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  <a:hlinkClick r:id=""/>
              </a:rPr>
              <a:t>1.2</a:t>
            </a:r>
            <a:r>
              <a:rPr kumimoji="0" lang="en-US" altLang="zh-CN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  <a:hlinkClick r:id=""/>
              </a:rPr>
              <a:t>	</a:t>
            </a:r>
            <a:r>
              <a:rPr kumimoji="0" lang="zh-CN" altLang="en-US" sz="3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  <a:hlinkClick r:id=""/>
              </a:rPr>
              <a:t>操作单据列表</a:t>
            </a:r>
            <a:endParaRPr kumimoji="0" lang="zh-CN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267325" algn="r"/>
              </a:tabLst>
            </a:pPr>
            <a:r>
              <a:rPr kumimoji="0" lang="en-US" altLang="zh-CN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  <a:hlinkClick r:id=""/>
              </a:rPr>
              <a:t>1.3                  </a:t>
            </a:r>
            <a:r>
              <a:rPr kumimoji="0" lang="zh-CN" alt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  <a:hlinkClick r:id=""/>
              </a:rPr>
              <a:t>单据说明</a:t>
            </a:r>
            <a:endParaRPr kumimoji="0" lang="zh-CN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267325" algn="r"/>
              </a:tabLst>
            </a:pPr>
            <a:r>
              <a:rPr kumimoji="0" lang="en-US" altLang="zh-CN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  <a:hlinkClick r:id=""/>
              </a:rPr>
              <a:t>1.1.3</a:t>
            </a:r>
            <a:r>
              <a:rPr kumimoji="0" lang="zh-CN" alt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  <a:hlinkClick r:id=""/>
              </a:rPr>
              <a:t>本角色涉及单据操作说明</a:t>
            </a:r>
            <a:r>
              <a:rPr kumimoji="0" lang="en-US" altLang="zh-CN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  <a:hlinkClick r:id=""/>
              </a:rPr>
              <a:t>(</a:t>
            </a:r>
            <a:r>
              <a:rPr kumimoji="0" lang="zh-CN" alt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  <a:hlinkClick r:id=""/>
              </a:rPr>
              <a:t>注意事项</a:t>
            </a:r>
            <a:r>
              <a:rPr kumimoji="0" lang="en-US" altLang="zh-CN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  <a:hlinkClick r:id=""/>
              </a:rPr>
              <a:t>)</a:t>
            </a:r>
            <a:endParaRPr kumimoji="0" lang="en-US" altLang="zh-CN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0"/>
            <a:ext cx="9144000" cy="575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66616" tIns="165048" rIns="91440" bIns="165048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533400" algn="l"/>
              </a:tabLst>
            </a:pPr>
            <a:endParaRPr kumimoji="0" lang="zh-CN" sz="4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黑体" pitchFamily="2" charset="-122"/>
              <a:cs typeface="Times New Roman" pitchFamily="18" charset="0"/>
            </a:endParaRPr>
          </a:p>
          <a:p>
            <a:pPr lvl="0"/>
            <a:r>
              <a:rPr lang="zh-CN" altLang="en-US" sz="3200" b="1" dirty="0" smtClean="0"/>
              <a:t>三、调拨</a:t>
            </a:r>
            <a:r>
              <a:rPr lang="zh-CN" altLang="en-US" sz="3200" b="1" dirty="0" smtClean="0"/>
              <a:t>入库：</a:t>
            </a:r>
          </a:p>
          <a:p>
            <a:pPr lvl="1"/>
            <a:r>
              <a:rPr lang="zh-CN" altLang="en-US" sz="2800" dirty="0" smtClean="0">
                <a:solidFill>
                  <a:srgbClr val="FF0000"/>
                </a:solidFill>
                <a:latin typeface="+mn-ea"/>
              </a:rPr>
              <a:t>  </a:t>
            </a:r>
            <a:r>
              <a:rPr lang="en-US" altLang="zh-CN" sz="280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2800" dirty="0" smtClean="0">
                <a:solidFill>
                  <a:srgbClr val="FF0000"/>
                </a:solidFill>
              </a:rPr>
              <a:t>单据</a:t>
            </a:r>
            <a:r>
              <a:rPr lang="zh-CN" altLang="en-US" sz="2800" dirty="0" smtClean="0">
                <a:solidFill>
                  <a:srgbClr val="FF0000"/>
                </a:solidFill>
              </a:rPr>
              <a:t>路径说明：我们这里所指的调拨是公司内组织间调拨，主要适用于供应公司与矿山之间、肥厂与销售公司、磷业公司与肥厂之间等的不同库存组织间的调拨业务。调入公司（现肥厂作为调入公司）业务人员根据调拨申请录入调拨申请单并提交。调出公司对调拨申请单进行处理安排，生成调拨订单。调出肥</a:t>
            </a:r>
            <a:r>
              <a:rPr lang="zh-CN" altLang="en-US" sz="2800" dirty="0" smtClean="0">
                <a:solidFill>
                  <a:srgbClr val="FF0000"/>
                </a:solidFill>
              </a:rPr>
              <a:t>厂库管员</a:t>
            </a:r>
            <a:r>
              <a:rPr lang="zh-CN" altLang="en-US" sz="2800" dirty="0" smtClean="0">
                <a:solidFill>
                  <a:srgbClr val="FF0000"/>
                </a:solidFill>
              </a:rPr>
              <a:t>根据调拨订单，制作调拨出库单。调入肥厂业务员验货入库后，制作调拨入库单，按照实际接收的数量填写系统实收数量并签字。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533400" algn="l"/>
              </a:tabLst>
            </a:pP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ChangeArrowheads="1"/>
          </p:cNvSpPr>
          <p:nvPr/>
        </p:nvSpPr>
        <p:spPr bwMode="auto">
          <a:xfrm>
            <a:off x="-428660" y="816004"/>
            <a:ext cx="9982220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  1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、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『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肥厂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库管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员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』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所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走的单据路径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：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【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供应链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】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/>
                <a:ea typeface="微软雅黑" pitchFamily="34" charset="-122"/>
                <a:cs typeface="Times New Roman" pitchFamily="18" charset="0"/>
              </a:rPr>
              <a:t>—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【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内部交易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】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/>
                <a:ea typeface="微软雅黑" pitchFamily="34" charset="-122"/>
                <a:cs typeface="Times New Roman" pitchFamily="18" charset="0"/>
              </a:rPr>
              <a:t>—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【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调拨单据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】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/>
                <a:ea typeface="微软雅黑" pitchFamily="34" charset="-122"/>
                <a:cs typeface="Times New Roman" pitchFamily="18" charset="0"/>
              </a:rPr>
              <a:t>—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【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调拨订单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】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/>
                <a:ea typeface="微软雅黑" pitchFamily="34" charset="-122"/>
                <a:cs typeface="Times New Roman" pitchFamily="18" charset="0"/>
              </a:rPr>
              <a:t>—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【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供应链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】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/>
              <a:ea typeface="微软雅黑" pitchFamily="34" charset="-122"/>
              <a:cs typeface="Times New Roman" pitchFamily="18" charset="0"/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tabLst>
                <a:tab pos="533400" algn="l"/>
              </a:tabLst>
            </a:pP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/>
                <a:ea typeface="微软雅黑" pitchFamily="34" charset="-122"/>
                <a:cs typeface="Times New Roman" pitchFamily="18" charset="0"/>
              </a:rPr>
              <a:t>—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【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库存管理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】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/>
                <a:ea typeface="微软雅黑" pitchFamily="34" charset="-122"/>
                <a:cs typeface="Times New Roman" pitchFamily="18" charset="0"/>
              </a:rPr>
              <a:t>—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【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入库业务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】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/>
                <a:ea typeface="微软雅黑" pitchFamily="34" charset="-122"/>
                <a:cs typeface="Times New Roman" pitchFamily="18" charset="0"/>
              </a:rPr>
              <a:t>—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【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调拨入库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】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tabLst>
                <a:tab pos="533400" algn="l"/>
              </a:tabLst>
            </a:pPr>
            <a:endParaRPr lang="en-US" altLang="zh-CN" sz="2800" b="1" dirty="0" smtClean="0">
              <a:solidFill>
                <a:srgbClr val="FF0000"/>
              </a:solidFill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tabLst>
                <a:tab pos="533400" algn="l"/>
              </a:tabLst>
            </a:pPr>
            <a:r>
              <a:rPr lang="zh-CN" altLang="en-US" sz="2800" b="1" dirty="0" smtClean="0">
                <a:solidFill>
                  <a:srgbClr val="FF0000"/>
                </a:solidFill>
              </a:rPr>
              <a:t>在</a:t>
            </a:r>
            <a:r>
              <a:rPr lang="en-US" sz="2800" b="1" dirty="0" smtClean="0">
                <a:solidFill>
                  <a:srgbClr val="FF0000"/>
                </a:solidFill>
              </a:rPr>
              <a:t>NC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内部交易下的调拨订单功能节点上，点击业务流</a:t>
            </a:r>
            <a:endParaRPr lang="en-US" altLang="zh-CN" sz="2800" b="1" dirty="0" smtClean="0">
              <a:solidFill>
                <a:srgbClr val="FF0000"/>
              </a:solidFill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tabLst>
                <a:tab pos="533400" algn="l"/>
              </a:tabLst>
            </a:pPr>
            <a:endParaRPr lang="en-US" altLang="zh-CN" sz="2800" b="1" dirty="0" smtClean="0">
              <a:solidFill>
                <a:srgbClr val="FF0000"/>
              </a:solidFill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tabLst>
                <a:tab pos="533400" algn="l"/>
              </a:tabLst>
            </a:pPr>
            <a:r>
              <a:rPr lang="zh-CN" altLang="en-US" sz="2800" b="1" dirty="0" smtClean="0">
                <a:solidFill>
                  <a:srgbClr val="FF0000"/>
                </a:solidFill>
              </a:rPr>
              <a:t>程按钮，然后选择内部调拨。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endParaRPr kumimoji="0" lang="zh-CN" altLang="zh-CN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474177" y="762640"/>
            <a:ext cx="569579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zh-CN" altLang="en-US" sz="2800" b="1" dirty="0" smtClean="0">
                <a:solidFill>
                  <a:srgbClr val="FF0000"/>
                </a:solidFill>
              </a:rPr>
              <a:t>选择内部调拨后，点击增加按钮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2045681" y="1357298"/>
            <a:ext cx="1500198" cy="8572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comb dir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3" name="Rectangle 1"/>
          <p:cNvSpPr>
            <a:spLocks noChangeArrowheads="1"/>
          </p:cNvSpPr>
          <p:nvPr/>
        </p:nvSpPr>
        <p:spPr bwMode="auto">
          <a:xfrm>
            <a:off x="1071538" y="785794"/>
            <a:ext cx="7109639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选择自制单据后，把调拨订单填写完整。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           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（蓝色的为必填）</a:t>
            </a:r>
            <a:endParaRPr kumimoji="0" 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 spd="slow">
    <p:pull dir="l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2143108" y="357166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b="1" dirty="0" smtClean="0"/>
              <a:t>调拨订单填写完整后，点击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执行</a:t>
            </a:r>
            <a:r>
              <a:rPr lang="zh-CN" altLang="en-US" sz="2800" b="1" dirty="0" smtClean="0"/>
              <a:t>按钮下的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送审</a:t>
            </a:r>
            <a:r>
              <a:rPr lang="zh-CN" altLang="en-US" sz="2800" b="1" dirty="0" smtClean="0"/>
              <a:t>即可</a:t>
            </a:r>
            <a:endParaRPr lang="zh-CN" altLang="en-US" sz="2800" b="1" dirty="0"/>
          </a:p>
        </p:txBody>
      </p:sp>
    </p:spTree>
  </p:cSld>
  <p:clrMapOvr>
    <a:masterClrMapping/>
  </p:clrMapOvr>
  <p:transition spd="slow">
    <p:pull dir="rd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ChangeArrowheads="1"/>
          </p:cNvSpPr>
          <p:nvPr/>
        </p:nvSpPr>
        <p:spPr bwMode="auto">
          <a:xfrm>
            <a:off x="-428660" y="1071546"/>
            <a:ext cx="10192214" cy="3108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2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、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调拨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订单经过领导审批后，调出组织即可处理调拨订单，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经过调出组织的调拨出库单，调入组织（肥厂）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3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、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在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NC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入库业务功能节点，点击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调拨入库按钮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，肥厂业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务员在系统中制作调拨入库单。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split orient="vert" dir="in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2214546" y="928670"/>
            <a:ext cx="4852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/>
              <a:t>点击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增加</a:t>
            </a:r>
            <a:r>
              <a:rPr lang="zh-CN" altLang="en-US" sz="2800" b="1" dirty="0" smtClean="0"/>
              <a:t>按钮下的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调拨出库单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diamond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ChangeArrowheads="1"/>
          </p:cNvSpPr>
          <p:nvPr/>
        </p:nvSpPr>
        <p:spPr bwMode="auto">
          <a:xfrm>
            <a:off x="0" y="285728"/>
            <a:ext cx="9144000" cy="458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66616" tIns="165048" rIns="91440" bIns="1650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3400" algn="l"/>
              </a:tabLst>
            </a:pPr>
            <a:endParaRPr kumimoji="0" lang="en-US" altLang="zh-CN" sz="4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3400" algn="l"/>
              </a:tabLst>
            </a:pPr>
            <a:r>
              <a:rPr kumimoji="0" lang="zh-CN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第</a:t>
            </a:r>
            <a:r>
              <a:rPr kumimoji="0" lang="en-US" altLang="zh-CN" sz="4000" b="1" i="0" u="none" strike="noStrike" cap="none" normalizeH="0" baseline="0" dirty="0" smtClean="0" bmk="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1</a:t>
            </a:r>
            <a:r>
              <a:rPr kumimoji="0" lang="zh-CN" altLang="en-US" sz="4000" b="1" i="0" u="none" strike="noStrike" cap="none" normalizeH="0" baseline="0" dirty="0" smtClean="0" bmk="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章 业务操作说明</a:t>
            </a:r>
            <a:endParaRPr kumimoji="0" lang="en-US" altLang="zh-CN" sz="4000" b="1" i="0" u="none" strike="noStrike" cap="none" normalizeH="0" baseline="0" dirty="0" smtClean="0" bmk="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3400" algn="l"/>
              </a:tabLst>
            </a:pPr>
            <a:endParaRPr kumimoji="0" lang="zh-CN" altLang="en-US" sz="4000" b="1" i="0" u="none" strike="noStrike" cap="none" normalizeH="0" baseline="0" dirty="0" smtClean="0" bmk="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>
                <a:tab pos="533400" algn="l"/>
              </a:tabLst>
            </a:pPr>
            <a:r>
              <a:rPr kumimoji="0" lang="en-US" altLang="zh-CN" sz="3600" b="1" i="0" u="none" strike="noStrike" cap="none" normalizeH="0" baseline="0" dirty="0" smtClean="0" bmk="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1</a:t>
            </a:r>
            <a:r>
              <a:rPr kumimoji="0" lang="zh-CN" altLang="en-US" sz="3600" b="1" i="0" u="none" strike="noStrike" cap="none" normalizeH="0" baseline="0" dirty="0" smtClean="0" bmk="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岗位说明</a:t>
            </a:r>
            <a:endParaRPr kumimoji="0" lang="en-US" altLang="zh-CN" sz="3600" b="1" i="0" u="none" strike="noStrike" cap="none" normalizeH="0" baseline="0" dirty="0" smtClean="0" bmk="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533400" algn="l"/>
              </a:tabLst>
            </a:pPr>
            <a:endParaRPr kumimoji="0" lang="zh-CN" altLang="en-US" sz="3600" b="1" i="0" u="none" strike="noStrike" cap="none" normalizeH="0" baseline="0" dirty="0" smtClean="0" bmk="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黑体" pitchFamily="2" charset="-122"/>
              <a:cs typeface="Times New Roman" pitchFamily="18" charset="0"/>
            </a:endParaRPr>
          </a:p>
          <a:p>
            <a:r>
              <a:rPr lang="zh-CN" altLang="en-US" sz="2800" b="1" dirty="0" smtClean="0">
                <a:solidFill>
                  <a:srgbClr val="FF0000"/>
                </a:solidFill>
              </a:rPr>
              <a:t>           库管员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：生产量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入库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数据录入、销售出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库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数据录入、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物资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内部调拨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数据录入、盘点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汇总数据录入、转库、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调拨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订单录入。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edg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1500166" y="0"/>
            <a:ext cx="664373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/>
              <a:t>根据</a:t>
            </a:r>
            <a:r>
              <a:rPr lang="zh-CN" altLang="en-US" sz="2800" dirty="0" smtClean="0">
                <a:solidFill>
                  <a:srgbClr val="FF0000"/>
                </a:solidFill>
              </a:rPr>
              <a:t>调拨出库单</a:t>
            </a:r>
            <a:r>
              <a:rPr lang="zh-CN" altLang="en-US" sz="2800" dirty="0" smtClean="0"/>
              <a:t>弹出来的查询条件，把调拨入库单填写完整（建议一般以</a:t>
            </a:r>
            <a:r>
              <a:rPr lang="zh-CN" altLang="en-US" sz="2800" dirty="0" smtClean="0">
                <a:solidFill>
                  <a:srgbClr val="FF0000"/>
                </a:solidFill>
              </a:rPr>
              <a:t>存货编码</a:t>
            </a:r>
            <a:r>
              <a:rPr lang="zh-CN" altLang="en-US" sz="2800" dirty="0" smtClean="0"/>
              <a:t>作为查询条件比较好查询），填写完整后，保存并</a:t>
            </a:r>
            <a:r>
              <a:rPr lang="zh-CN" altLang="en-US" sz="2800" dirty="0" smtClean="0">
                <a:solidFill>
                  <a:srgbClr val="FF0000"/>
                </a:solidFill>
              </a:rPr>
              <a:t>签字</a:t>
            </a:r>
            <a:r>
              <a:rPr lang="zh-CN" altLang="en-US" sz="2800" dirty="0" smtClean="0"/>
              <a:t>。</a:t>
            </a:r>
            <a:endParaRPr lang="zh-CN" altLang="en-US" sz="2800" dirty="0"/>
          </a:p>
        </p:txBody>
      </p:sp>
    </p:spTree>
  </p:cSld>
  <p:clrMapOvr>
    <a:masterClrMapping/>
  </p:clrMapOvr>
  <p:transition spd="slow">
    <p:comb dir="vert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ChangeArrowheads="1"/>
          </p:cNvSpPr>
          <p:nvPr/>
        </p:nvSpPr>
        <p:spPr bwMode="auto">
          <a:xfrm>
            <a:off x="-296929" y="597888"/>
            <a:ext cx="10010028" cy="5257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266616" tIns="165048" rIns="91440" bIns="1650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533400" algn="l"/>
              </a:tabLst>
            </a:pPr>
            <a:r>
              <a:rPr kumimoji="0" lang="zh-CN" altLang="en-US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四、</a:t>
            </a:r>
            <a:r>
              <a:rPr kumimoji="0" lang="zh-CN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盘点</a:t>
            </a:r>
            <a:r>
              <a:rPr kumimoji="0" lang="zh-CN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：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1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、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单据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路径说明：盘点业务是对大宗原材料，备品备件，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辅助材料，存货等进行盘点业务，可以选择盘点方式也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可随时进行物料的盘点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endParaRPr kumimoji="0" 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tabLst>
                <a:tab pos="533400" algn="l"/>
              </a:tabLst>
            </a:pPr>
            <a:r>
              <a:rPr lang="zh-CN" altLang="zh-CN" sz="28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2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、</a:t>
            </a:r>
            <a:r>
              <a:rPr lang="zh-CN" altLang="zh-CN" sz="28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『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肥厂库管员</a:t>
            </a:r>
            <a:r>
              <a:rPr lang="zh-CN" altLang="zh-CN" sz="28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』 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所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走的单据路径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：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【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供应链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】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/>
                <a:ea typeface="微软雅黑" pitchFamily="34" charset="-122"/>
                <a:cs typeface="Times New Roman" pitchFamily="18" charset="0"/>
              </a:rPr>
              <a:t>—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/>
              <a:ea typeface="微软雅黑" pitchFamily="34" charset="-122"/>
              <a:cs typeface="Times New Roman" pitchFamily="18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tabLst>
                <a:tab pos="533400" algn="l"/>
              </a:tabLst>
            </a:pP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【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库存管理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】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/>
                <a:ea typeface="微软雅黑" pitchFamily="34" charset="-122"/>
                <a:cs typeface="Times New Roman" pitchFamily="18" charset="0"/>
              </a:rPr>
              <a:t>—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【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库存调整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】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/>
                <a:ea typeface="微软雅黑" pitchFamily="34" charset="-122"/>
                <a:cs typeface="Times New Roman" pitchFamily="18" charset="0"/>
              </a:rPr>
              <a:t>—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【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盘点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】</a:t>
            </a:r>
            <a:endParaRPr kumimoji="0" lang="zh-CN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在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NC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库存调整下的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盘点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功能节点上，点击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盘点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按钮。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2357422" y="714356"/>
            <a:ext cx="4852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/>
              <a:t>点击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增加</a:t>
            </a:r>
            <a:r>
              <a:rPr lang="zh-CN" altLang="en-US" sz="2800" b="1" dirty="0" smtClean="0"/>
              <a:t>按钮，选择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盘点选择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1000100" y="285728"/>
            <a:ext cx="70009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/>
              <a:t>选择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盘点方式</a:t>
            </a:r>
            <a:r>
              <a:rPr lang="zh-CN" altLang="en-US" sz="2800" b="1" dirty="0" smtClean="0"/>
              <a:t>后，弹出一个“请选择盘点方式”，可根据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盘点仓库</a:t>
            </a:r>
            <a:r>
              <a:rPr lang="zh-CN" altLang="en-US" sz="2800" b="1" dirty="0" smtClean="0"/>
              <a:t>和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盘点方式</a:t>
            </a:r>
            <a:r>
              <a:rPr lang="zh-CN" altLang="en-US" sz="2800" b="1" dirty="0" smtClean="0"/>
              <a:t>来盘点</a:t>
            </a:r>
            <a:endParaRPr lang="zh-CN" altLang="en-US" sz="2800" b="1" dirty="0"/>
          </a:p>
        </p:txBody>
      </p:sp>
    </p:spTree>
  </p:cSld>
  <p:clrMapOvr>
    <a:masterClrMapping/>
  </p:clrMapOvr>
  <p:transition spd="slow">
    <p:blinds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2500298" y="714356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/>
              <a:t>盘点仓库选择后，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账面取数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edg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2285984" y="357166"/>
            <a:ext cx="55721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/>
              <a:t>账面取数后，点击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实盘录入</a:t>
            </a:r>
            <a:r>
              <a:rPr lang="zh-CN" altLang="en-US" sz="2800" b="1" dirty="0" smtClean="0"/>
              <a:t>按钮，                选择盘点方式</a:t>
            </a:r>
            <a:endParaRPr lang="zh-CN" altLang="en-US" sz="2800" b="1" dirty="0"/>
          </a:p>
        </p:txBody>
      </p:sp>
    </p:spTree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ChangeArrowheads="1"/>
          </p:cNvSpPr>
          <p:nvPr/>
        </p:nvSpPr>
        <p:spPr bwMode="auto">
          <a:xfrm>
            <a:off x="-357222" y="1071546"/>
            <a:ext cx="9623147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1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、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如存在差异，财务站会计核对差异后查明原因，如需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endParaRPr lang="en-US" altLang="zh-CN" sz="2800" dirty="0" smtClean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对盘点单进行实盘调整，则由财务站会计修改实盘数量；</a:t>
            </a:r>
            <a:endParaRPr kumimoji="0" 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AutoNum type="ea1ChsPlain"/>
              <a:tabLst>
                <a:tab pos="533400" algn="l"/>
              </a:tabLst>
            </a:pP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2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、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财务站会计确认实盘数量准确后审核，系统自动生成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endParaRPr lang="en-US" altLang="zh-CN" sz="2800" dirty="0" smtClean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调整单，保存签字后会相应调整库存数量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。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endParaRPr kumimoji="0" 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3400" algn="l"/>
              </a:tabLst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盘盈：系统中生成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【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库存其他入库单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4A】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，收发类别为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3400" algn="l"/>
              </a:tabLst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微软雅黑" pitchFamily="34" charset="-122"/>
                <a:cs typeface="Times New Roman" pitchFamily="18" charset="0"/>
              </a:rPr>
              <a:t>“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盘盈入库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微软雅黑" pitchFamily="34" charset="-122"/>
                <a:cs typeface="Times New Roman" pitchFamily="18" charset="0"/>
              </a:rPr>
              <a:t>”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。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3400" algn="l"/>
              </a:tabLst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盘亏：系统中生成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【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库存其他出库单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4I】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，收发类别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为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3400" algn="l"/>
              </a:tabLst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微软雅黑" pitchFamily="34" charset="-122"/>
                <a:cs typeface="Times New Roman" pitchFamily="18" charset="0"/>
              </a:rPr>
              <a:t>“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盘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亏出库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微软雅黑" pitchFamily="34" charset="-122"/>
                <a:cs typeface="Times New Roman" pitchFamily="18" charset="0"/>
              </a:rPr>
              <a:t>”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。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>
            <a:spLocks noChangeArrowheads="1"/>
          </p:cNvSpPr>
          <p:nvPr/>
        </p:nvSpPr>
        <p:spPr bwMode="auto">
          <a:xfrm>
            <a:off x="0" y="428604"/>
            <a:ext cx="9677649" cy="6119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165048" rIns="91440" bIns="1650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6700" algn="l"/>
              </a:tabLst>
            </a:pPr>
            <a:r>
              <a:rPr kumimoji="0" lang="zh-CN" altLang="en-US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五、</a:t>
            </a:r>
            <a:r>
              <a:rPr kumimoji="0" lang="zh-CN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调拨</a:t>
            </a:r>
            <a:r>
              <a:rPr kumimoji="0" lang="zh-CN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出库：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66700" algn="l"/>
              </a:tabLst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单据路径说明：我们这里所指的调拨是公司内组织间调拨，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266700" algn="l"/>
              </a:tabLst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主要适用于供应公司与矿山之间、肥厂与销售公司之间等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266700" algn="l"/>
              </a:tabLst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的不同库存组织间的调拨业务。调入公司业务人员根据调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266700" algn="l"/>
              </a:tabLst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拨申请录入调拨申请单并提交。调出公司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（现肥厂作为调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266700" algn="l"/>
              </a:tabLst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出公司）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对调拨申请单进行处理安排，生成调拨订单。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266700" algn="l"/>
              </a:tabLst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调出肥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厂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库管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员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根据调拨订单，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制作调拨出库单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。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266700" algn="l"/>
              </a:tabLst>
            </a:pPr>
            <a:endParaRPr kumimoji="0" 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266700" algn="l"/>
              </a:tabLst>
            </a:pP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1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、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『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肥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厂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库管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员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』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所走的单据路径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：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【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供应链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】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/>
                <a:ea typeface="微软雅黑" pitchFamily="34" charset="-122"/>
                <a:cs typeface="Times New Roman" pitchFamily="18" charset="0"/>
              </a:rPr>
              <a:t>—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【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库存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266700" algn="l"/>
              </a:tabLst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管理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】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/>
                <a:ea typeface="微软雅黑" pitchFamily="34" charset="-122"/>
                <a:cs typeface="Times New Roman" pitchFamily="18" charset="0"/>
              </a:rPr>
              <a:t>—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【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出库业务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】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/>
                <a:ea typeface="微软雅黑" pitchFamily="34" charset="-122"/>
                <a:cs typeface="Times New Roman" pitchFamily="18" charset="0"/>
              </a:rPr>
              <a:t>—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【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调拨出库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】</a:t>
            </a:r>
            <a:endParaRPr kumimoji="0" lang="zh-CN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66700" algn="l"/>
              </a:tabLst>
            </a:pP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266700" algn="l"/>
              </a:tabLst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2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、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在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NC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出库业务下的调拨出库功能节点上，点击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增加按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266700" algn="l"/>
              </a:tabLst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钮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，选择调拨订单。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500042"/>
            <a:ext cx="4439547" cy="1164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409446" tIns="165048" rIns="91440" bIns="165048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zh-CN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2</a:t>
            </a:r>
            <a:r>
              <a:rPr kumimoji="0" lang="zh-CN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操</a:t>
            </a:r>
            <a:r>
              <a:rPr kumimoji="0" lang="zh-CN" sz="3600" b="1" i="0" u="none" strike="noStrike" cap="none" normalizeH="0" baseline="0" dirty="0" smtClean="0" bmk="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作单据列表</a:t>
            </a:r>
            <a:endParaRPr kumimoji="0" lang="zh-CN" sz="3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黑体" pitchFamily="2" charset="-122"/>
              <a:cs typeface="Times New Roman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0" y="1357300"/>
          <a:ext cx="9144000" cy="5572035"/>
        </p:xfrm>
        <a:graphic>
          <a:graphicData uri="http://schemas.openxmlformats.org/drawingml/2006/table">
            <a:tbl>
              <a:tblPr/>
              <a:tblGrid>
                <a:gridCol w="1571801"/>
                <a:gridCol w="1474332"/>
                <a:gridCol w="1333174"/>
                <a:gridCol w="1968391"/>
                <a:gridCol w="1271555"/>
                <a:gridCol w="1524747"/>
              </a:tblGrid>
              <a:tr h="10770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Times New Roman"/>
                          <a:ea typeface="宋体"/>
                          <a:cs typeface="Times New Roman"/>
                        </a:rPr>
                        <a:t>流程名称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Times New Roman"/>
                          <a:ea typeface="宋体"/>
                          <a:cs typeface="Times New Roman"/>
                        </a:rPr>
                        <a:t>来源单据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Times New Roman"/>
                          <a:ea typeface="宋体"/>
                          <a:cs typeface="Times New Roman"/>
                        </a:rPr>
                        <a:t>本角色操作单据名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Times New Roman"/>
                          <a:ea typeface="宋体"/>
                          <a:cs typeface="Times New Roman"/>
                        </a:rPr>
                        <a:t>单据操作路径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Times New Roman"/>
                          <a:ea typeface="宋体"/>
                          <a:cs typeface="Times New Roman"/>
                        </a:rPr>
                        <a:t>去向单据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Times New Roman"/>
                          <a:ea typeface="宋体"/>
                          <a:cs typeface="Times New Roman"/>
                        </a:rPr>
                        <a:t>来源单据涉及角色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7286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Times New Roman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zh-CN" sz="1600" kern="100" dirty="0">
                          <a:latin typeface="Times New Roman"/>
                          <a:ea typeface="宋体"/>
                          <a:cs typeface="Times New Roman"/>
                        </a:rPr>
                        <a:t>产成品入库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自制单据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产成品入库单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库存管理</a:t>
                      </a:r>
                      <a:r>
                        <a:rPr lang="en-US" sz="1600" kern="100" dirty="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—</a:t>
                      </a:r>
                      <a:r>
                        <a:rPr lang="zh-CN" sz="1600" kern="100" dirty="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入库业务</a:t>
                      </a:r>
                      <a:r>
                        <a:rPr lang="en-US" sz="1600" kern="100" dirty="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—</a:t>
                      </a:r>
                      <a:r>
                        <a:rPr lang="zh-CN" sz="1600" kern="100" dirty="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产成品入库</a:t>
                      </a:r>
                      <a:endParaRPr lang="zh-CN" sz="16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Times New Roman"/>
                          <a:ea typeface="宋体"/>
                          <a:cs typeface="Times New Roman"/>
                        </a:rPr>
                        <a:t>产成品入库成本分配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生产单位库管员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86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Times New Roman"/>
                          <a:ea typeface="宋体"/>
                          <a:cs typeface="Times New Roman"/>
                        </a:rPr>
                        <a:t>销售出库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Times New Roman"/>
                          <a:ea typeface="宋体"/>
                          <a:cs typeface="Times New Roman"/>
                        </a:rPr>
                        <a:t>销售订单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销售出库单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Times New Roman"/>
                          <a:ea typeface="宋体"/>
                          <a:cs typeface="Times New Roman"/>
                        </a:rPr>
                        <a:t>库存管理</a:t>
                      </a:r>
                      <a:r>
                        <a:rPr lang="en-US" sz="1600" kern="100" dirty="0">
                          <a:latin typeface="Times New Roman"/>
                          <a:ea typeface="宋体"/>
                          <a:cs typeface="Times New Roman"/>
                        </a:rPr>
                        <a:t>—</a:t>
                      </a:r>
                      <a:r>
                        <a:rPr lang="zh-CN" sz="1600" kern="100" dirty="0">
                          <a:latin typeface="Times New Roman"/>
                          <a:ea typeface="宋体"/>
                          <a:cs typeface="Times New Roman"/>
                        </a:rPr>
                        <a:t>出库业务</a:t>
                      </a:r>
                      <a:r>
                        <a:rPr lang="en-US" sz="1600" kern="100" dirty="0">
                          <a:latin typeface="Times New Roman"/>
                          <a:ea typeface="宋体"/>
                          <a:cs typeface="Times New Roman"/>
                        </a:rPr>
                        <a:t>—</a:t>
                      </a:r>
                      <a:r>
                        <a:rPr lang="zh-CN" sz="1600" kern="100" dirty="0">
                          <a:latin typeface="Times New Roman"/>
                          <a:ea typeface="宋体"/>
                          <a:cs typeface="Times New Roman"/>
                        </a:rPr>
                        <a:t>销售出库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Times New Roman"/>
                          <a:ea typeface="宋体"/>
                          <a:cs typeface="Times New Roman"/>
                        </a:rPr>
                        <a:t>销售发票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Times New Roman"/>
                          <a:ea typeface="宋体"/>
                          <a:cs typeface="Times New Roman"/>
                        </a:rPr>
                        <a:t>销售公司的业务员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86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Times New Roman"/>
                          <a:ea typeface="宋体"/>
                          <a:cs typeface="Times New Roman"/>
                        </a:rPr>
                        <a:t>调拨入库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调拨出库单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调拨入库单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库存管理</a:t>
                      </a:r>
                      <a:r>
                        <a:rPr lang="en-US" sz="1600" kern="10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—</a:t>
                      </a:r>
                      <a:r>
                        <a:rPr lang="zh-CN" sz="1600" kern="10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入库业务</a:t>
                      </a:r>
                      <a:r>
                        <a:rPr lang="en-US" sz="1600" kern="10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—</a:t>
                      </a:r>
                      <a:r>
                        <a:rPr lang="zh-CN" sz="1600" kern="10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调拨入库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Times New Roman"/>
                          <a:ea typeface="宋体"/>
                          <a:cs typeface="Times New Roman"/>
                        </a:rPr>
                        <a:t>财务进行存货核算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生产单位库管员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63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Times New Roman"/>
                          <a:ea typeface="宋体"/>
                          <a:cs typeface="Times New Roman"/>
                        </a:rPr>
                        <a:t>盘点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自制单据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盘点选择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库存管理</a:t>
                      </a:r>
                      <a:r>
                        <a:rPr lang="en-US" sz="1600" kern="10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—</a:t>
                      </a:r>
                      <a:r>
                        <a:rPr lang="zh-CN" sz="1600" kern="10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库存调整</a:t>
                      </a:r>
                      <a:r>
                        <a:rPr lang="en-US" sz="1600" kern="10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—</a:t>
                      </a:r>
                      <a:r>
                        <a:rPr lang="zh-CN" sz="1600" kern="10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盘点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Times New Roman"/>
                          <a:ea typeface="宋体"/>
                          <a:cs typeface="Times New Roman"/>
                        </a:rPr>
                        <a:t>财务进行存货核算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生产单位库管员</a:t>
                      </a:r>
                      <a:endParaRPr lang="zh-CN" sz="16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86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Times New Roman"/>
                          <a:ea typeface="宋体"/>
                          <a:cs typeface="Times New Roman"/>
                        </a:rPr>
                        <a:t>调拨出库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调拨订单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调拨出库单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库存管理</a:t>
                      </a:r>
                      <a:r>
                        <a:rPr lang="en-US" sz="1600" kern="10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—</a:t>
                      </a:r>
                      <a:r>
                        <a:rPr lang="zh-CN" sz="1600" kern="10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出库业务</a:t>
                      </a:r>
                      <a:r>
                        <a:rPr lang="en-US" sz="1600" kern="10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—</a:t>
                      </a:r>
                      <a:r>
                        <a:rPr lang="zh-CN" sz="1600" kern="10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调拨出库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Times New Roman"/>
                          <a:ea typeface="宋体"/>
                          <a:cs typeface="Times New Roman"/>
                        </a:rPr>
                        <a:t>调拨出库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调出组织的库管员</a:t>
                      </a:r>
                      <a:endParaRPr lang="zh-CN" sz="16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29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Times New Roman"/>
                          <a:ea typeface="宋体"/>
                          <a:cs typeface="Times New Roman"/>
                        </a:rPr>
                        <a:t>转库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Times New Roman"/>
                          <a:ea typeface="宋体"/>
                          <a:cs typeface="Times New Roman"/>
                        </a:rPr>
                        <a:t>自制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转库单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Times New Roman"/>
                          <a:ea typeface="宋体"/>
                          <a:cs typeface="Times New Roman"/>
                        </a:rPr>
                        <a:t>库存管理</a:t>
                      </a: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—</a:t>
                      </a:r>
                      <a:r>
                        <a:rPr lang="zh-CN" sz="1600" kern="100">
                          <a:latin typeface="Times New Roman"/>
                          <a:ea typeface="宋体"/>
                          <a:cs typeface="Times New Roman"/>
                        </a:rPr>
                        <a:t>库存调整</a:t>
                      </a: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—</a:t>
                      </a:r>
                      <a:r>
                        <a:rPr lang="zh-CN" sz="1600" kern="100">
                          <a:latin typeface="Times New Roman"/>
                          <a:ea typeface="宋体"/>
                          <a:cs typeface="Times New Roman"/>
                        </a:rPr>
                        <a:t>转库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Times New Roman"/>
                          <a:ea typeface="宋体"/>
                          <a:cs typeface="Times New Roman"/>
                        </a:rPr>
                        <a:t>到领用单位的库房——财务进行成本核算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生产单位库管员</a:t>
                      </a:r>
                      <a:endParaRPr lang="zh-CN" sz="16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wheel spokes="8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5" name="Rectangle 1"/>
          <p:cNvSpPr>
            <a:spLocks noChangeArrowheads="1"/>
          </p:cNvSpPr>
          <p:nvPr/>
        </p:nvSpPr>
        <p:spPr bwMode="auto">
          <a:xfrm>
            <a:off x="785786" y="0"/>
            <a:ext cx="7007046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266700" algn="l"/>
              </a:tabLst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选择调拨订单后，弹出一个查询条件输入，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266700" algn="l"/>
              </a:tabLst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即可查出需要我们调拨出库的物资。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266700" algn="l"/>
              </a:tabLst>
            </a:pP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    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（一般以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存货编码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比较好查询）</a:t>
            </a:r>
            <a:endParaRPr kumimoji="0" 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2214546" y="357166"/>
            <a:ext cx="621510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/>
              <a:t>根据调入公司的调拨订单，即可填写完整的</a:t>
            </a:r>
            <a:r>
              <a:rPr lang="zh-CN" altLang="en-US" sz="2800" dirty="0" smtClean="0">
                <a:solidFill>
                  <a:srgbClr val="FF0000"/>
                </a:solidFill>
              </a:rPr>
              <a:t>调拨出库单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/>
          <p:cNvSpPr>
            <a:spLocks noChangeArrowheads="1"/>
          </p:cNvSpPr>
          <p:nvPr/>
        </p:nvSpPr>
        <p:spPr bwMode="auto">
          <a:xfrm>
            <a:off x="-214346" y="1201299"/>
            <a:ext cx="9320180" cy="5442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165048" rIns="91440" bIns="1650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048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六、</a:t>
            </a:r>
            <a:r>
              <a:rPr kumimoji="0" lang="zh-CN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转</a:t>
            </a:r>
            <a:r>
              <a:rPr kumimoji="0" lang="zh-CN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库：</a:t>
            </a:r>
            <a:endParaRPr kumimoji="0" lang="en-US" altLang="zh-CN" sz="4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marL="0" marR="0" lvl="0" indent="3048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4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marL="0" marR="0" lvl="0" indent="304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1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、单据路径说明：转库业务适用于对同一库存组织内不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304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304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同仓库之间货物的转库处理。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304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304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2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、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『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肥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厂库管员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』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所走的单据路径：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【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供应链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】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/>
                <a:ea typeface="微软雅黑" pitchFamily="34" charset="-122"/>
                <a:cs typeface="Times New Roman" pitchFamily="18" charset="0"/>
              </a:rPr>
              <a:t>—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【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库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304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304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存管理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】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/>
                <a:ea typeface="微软雅黑" pitchFamily="34" charset="-122"/>
                <a:cs typeface="Times New Roman" pitchFamily="18" charset="0"/>
              </a:rPr>
              <a:t>—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【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库存调整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】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/>
                <a:ea typeface="微软雅黑" pitchFamily="34" charset="-122"/>
                <a:cs typeface="Times New Roman" pitchFamily="18" charset="0"/>
              </a:rPr>
              <a:t>—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【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转库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】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304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304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3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、在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NC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库存调整下的转库节点功能，点击转库按钮。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2000232" y="642918"/>
            <a:ext cx="55707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</a:rPr>
              <a:t>点击下面的单据维护下的增加按钮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1142976" y="642918"/>
            <a:ext cx="73581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</a:rPr>
              <a:t>根据所需要转出的物资把表头及标题填写完整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2143108" y="642918"/>
            <a:ext cx="6288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</a:rPr>
              <a:t>表体及表头填写完整后，点击转出按钮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285720" y="214290"/>
            <a:ext cx="85725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/>
              <a:t>点击</a:t>
            </a:r>
            <a:r>
              <a:rPr lang="zh-CN" altLang="en-US" sz="2800" dirty="0" smtClean="0">
                <a:solidFill>
                  <a:srgbClr val="FF0000"/>
                </a:solidFill>
              </a:rPr>
              <a:t>转出</a:t>
            </a:r>
            <a:r>
              <a:rPr lang="zh-CN" altLang="en-US" sz="2800" dirty="0" smtClean="0"/>
              <a:t>按钮后，弹出一个其它入、其它出，填写</a:t>
            </a:r>
            <a:r>
              <a:rPr lang="zh-CN" altLang="en-US" sz="2800" dirty="0" smtClean="0">
                <a:solidFill>
                  <a:srgbClr val="FF0000"/>
                </a:solidFill>
              </a:rPr>
              <a:t>其它出库单</a:t>
            </a:r>
            <a:r>
              <a:rPr lang="zh-CN" altLang="en-US" sz="2800" dirty="0" smtClean="0"/>
              <a:t>，把表填写完整，然后点击</a:t>
            </a:r>
            <a:r>
              <a:rPr lang="zh-CN" altLang="en-US" sz="2800" dirty="0" smtClean="0">
                <a:solidFill>
                  <a:srgbClr val="FF0000"/>
                </a:solidFill>
              </a:rPr>
              <a:t>保存签字</a:t>
            </a:r>
            <a:r>
              <a:rPr lang="zh-CN" altLang="en-US" sz="2800" dirty="0" smtClean="0"/>
              <a:t>，现已做成一张完整的转库单</a:t>
            </a:r>
            <a:endParaRPr lang="zh-CN" altLang="en-US" sz="2800" dirty="0"/>
          </a:p>
        </p:txBody>
      </p:sp>
    </p:spTree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/>
          <p:cNvSpPr>
            <a:spLocks noChangeArrowheads="1"/>
          </p:cNvSpPr>
          <p:nvPr/>
        </p:nvSpPr>
        <p:spPr bwMode="auto">
          <a:xfrm>
            <a:off x="-214346" y="857232"/>
            <a:ext cx="9148658" cy="458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165048" rIns="91440" bIns="1650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七、</a:t>
            </a:r>
            <a:r>
              <a:rPr kumimoji="0" lang="zh-CN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月底</a:t>
            </a:r>
            <a:r>
              <a:rPr kumimoji="0" lang="zh-CN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调量：</a:t>
            </a:r>
            <a:endParaRPr kumimoji="0" lang="en-US" altLang="zh-CN" sz="4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marL="0" marR="0" lvl="0" indent="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4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marL="0" marR="0" lvl="0" indent="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对于月底计量差异问题，先处理上游生产的材料出和产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800" dirty="0" smtClean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成品入的差异，然后把差异调拨到下游生产单位，下游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800" dirty="0" smtClean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生产单位再调整材料出和产成品入得差异，此过程只作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800" dirty="0" smtClean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为月底计量调差处理。</a:t>
            </a:r>
            <a:endParaRPr kumimoji="0" 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89" name="Rectangle 37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/>
            </a:r>
            <a:b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</a:b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14282" y="357166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dirty="0" smtClean="0">
                <a:solidFill>
                  <a:srgbClr val="FF0000"/>
                </a:solidFill>
              </a:rPr>
              <a:t>月末调量图示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49197" name="AutoShape 45"/>
          <p:cNvCxnSpPr>
            <a:cxnSpLocks noChangeShapeType="1"/>
          </p:cNvCxnSpPr>
          <p:nvPr/>
        </p:nvCxnSpPr>
        <p:spPr bwMode="auto">
          <a:xfrm flipV="1">
            <a:off x="1857356" y="1714488"/>
            <a:ext cx="5153025" cy="1905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</p:cxnSp>
      <p:cxnSp>
        <p:nvCxnSpPr>
          <p:cNvPr id="49198" name="AutoShape 46"/>
          <p:cNvCxnSpPr>
            <a:cxnSpLocks noChangeShapeType="1"/>
          </p:cNvCxnSpPr>
          <p:nvPr/>
        </p:nvCxnSpPr>
        <p:spPr bwMode="auto">
          <a:xfrm>
            <a:off x="4000496" y="1071546"/>
            <a:ext cx="9525" cy="508635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</p:cxnSp>
      <p:sp>
        <p:nvSpPr>
          <p:cNvPr id="49199" name="Rectangle 47"/>
          <p:cNvSpPr>
            <a:spLocks noChangeArrowheads="1"/>
          </p:cNvSpPr>
          <p:nvPr/>
        </p:nvSpPr>
        <p:spPr bwMode="auto">
          <a:xfrm>
            <a:off x="1714480" y="1285860"/>
            <a:ext cx="923925" cy="2857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肥     厂</a:t>
            </a:r>
            <a:endParaRPr kumimoji="0" 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9201" name="Rectangle 49"/>
          <p:cNvSpPr>
            <a:spLocks noChangeArrowheads="1"/>
          </p:cNvSpPr>
          <p:nvPr/>
        </p:nvSpPr>
        <p:spPr bwMode="auto">
          <a:xfrm>
            <a:off x="4857752" y="1214424"/>
            <a:ext cx="923925" cy="2857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磷业</a:t>
            </a:r>
            <a:endParaRPr kumimoji="0" lang="zh-CN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57158" y="157161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dirty="0" smtClean="0"/>
              <a:t>每日计量</a:t>
            </a:r>
            <a:endParaRPr lang="zh-CN" altLang="en-US" dirty="0"/>
          </a:p>
        </p:txBody>
      </p:sp>
      <p:sp>
        <p:nvSpPr>
          <p:cNvPr id="49202" name="AutoShape 50"/>
          <p:cNvSpPr>
            <a:spLocks noChangeArrowheads="1"/>
          </p:cNvSpPr>
          <p:nvPr/>
        </p:nvSpPr>
        <p:spPr bwMode="auto">
          <a:xfrm>
            <a:off x="428596" y="2143116"/>
            <a:ext cx="1438279" cy="390525"/>
          </a:xfrm>
          <a:prstGeom prst="flowChartMulti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材料领出</a:t>
            </a:r>
            <a:endParaRPr kumimoji="0" lang="zh-CN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49203" name="AutoShape 51"/>
          <p:cNvCxnSpPr>
            <a:cxnSpLocks noChangeShapeType="1"/>
          </p:cNvCxnSpPr>
          <p:nvPr/>
        </p:nvCxnSpPr>
        <p:spPr bwMode="auto">
          <a:xfrm>
            <a:off x="1857356" y="2285992"/>
            <a:ext cx="374650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49204" name="AutoShape 52"/>
          <p:cNvSpPr>
            <a:spLocks noChangeArrowheads="1"/>
          </p:cNvSpPr>
          <p:nvPr/>
        </p:nvSpPr>
        <p:spPr bwMode="auto">
          <a:xfrm>
            <a:off x="2214546" y="2109781"/>
            <a:ext cx="1428760" cy="390525"/>
          </a:xfrm>
          <a:prstGeom prst="flowChartMulti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产品入库</a:t>
            </a:r>
            <a:endParaRPr kumimoji="0" lang="zh-CN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9205" name="AutoShape 53"/>
          <p:cNvSpPr>
            <a:spLocks noChangeArrowheads="1"/>
          </p:cNvSpPr>
          <p:nvPr/>
        </p:nvSpPr>
        <p:spPr bwMode="auto">
          <a:xfrm>
            <a:off x="4286248" y="2071678"/>
            <a:ext cx="1357322" cy="390525"/>
          </a:xfrm>
          <a:prstGeom prst="flowChartMulti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材料领出</a:t>
            </a:r>
            <a:endParaRPr kumimoji="0" lang="zh-CN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49206" name="AutoShape 54"/>
          <p:cNvCxnSpPr>
            <a:cxnSpLocks noChangeShapeType="1"/>
          </p:cNvCxnSpPr>
          <p:nvPr/>
        </p:nvCxnSpPr>
        <p:spPr bwMode="auto">
          <a:xfrm>
            <a:off x="5697548" y="2214554"/>
            <a:ext cx="374650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49207" name="AutoShape 55"/>
          <p:cNvSpPr>
            <a:spLocks noChangeArrowheads="1"/>
          </p:cNvSpPr>
          <p:nvPr/>
        </p:nvSpPr>
        <p:spPr bwMode="auto">
          <a:xfrm>
            <a:off x="6143636" y="2000240"/>
            <a:ext cx="1285884" cy="390525"/>
          </a:xfrm>
          <a:prstGeom prst="flowChartMulti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产品入库</a:t>
            </a:r>
            <a:endParaRPr kumimoji="0" lang="zh-CN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28596" y="271462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dirty="0" smtClean="0"/>
              <a:t>每日调拨</a:t>
            </a:r>
            <a:endParaRPr lang="zh-CN" altLang="en-US" dirty="0"/>
          </a:p>
        </p:txBody>
      </p:sp>
      <p:sp>
        <p:nvSpPr>
          <p:cNvPr id="49208" name="AutoShape 56"/>
          <p:cNvSpPr>
            <a:spLocks noChangeArrowheads="1"/>
          </p:cNvSpPr>
          <p:nvPr/>
        </p:nvSpPr>
        <p:spPr bwMode="auto">
          <a:xfrm>
            <a:off x="1928794" y="3500438"/>
            <a:ext cx="1357322" cy="390525"/>
          </a:xfrm>
          <a:prstGeom prst="flowChartMulti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调拨出库</a:t>
            </a:r>
            <a:endParaRPr kumimoji="0" lang="zh-CN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9209" name="AutoShape 57"/>
          <p:cNvSpPr>
            <a:spLocks noChangeArrowheads="1"/>
          </p:cNvSpPr>
          <p:nvPr/>
        </p:nvSpPr>
        <p:spPr bwMode="auto">
          <a:xfrm>
            <a:off x="5000628" y="3571876"/>
            <a:ext cx="1285884" cy="390525"/>
          </a:xfrm>
          <a:prstGeom prst="flowChartMulti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调拨入库</a:t>
            </a:r>
            <a:endParaRPr kumimoji="0" lang="zh-CN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0"/>
            <a:ext cx="9144000" cy="6981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66616" tIns="165048" rIns="91440" bIns="165048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>
                <a:tab pos="533400" algn="l"/>
              </a:tabLst>
            </a:pPr>
            <a:endParaRPr kumimoji="0" lang="en-US" altLang="zh-CN" sz="4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>
                <a:tab pos="533400" algn="l"/>
              </a:tabLst>
            </a:pPr>
            <a:r>
              <a:rPr kumimoji="0" lang="en-US" altLang="zh-CN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3</a:t>
            </a:r>
            <a:r>
              <a:rPr kumimoji="0" lang="zh-CN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单</a:t>
            </a:r>
            <a:r>
              <a:rPr kumimoji="0" lang="zh-CN" sz="4000" b="1" i="0" u="none" strike="noStrike" cap="none" normalizeH="0" baseline="0" dirty="0" smtClean="0" bmk="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据说明</a:t>
            </a:r>
            <a:endParaRPr kumimoji="0" lang="en-US" altLang="zh-CN" sz="4000" b="1" i="0" u="none" strike="noStrike" cap="none" normalizeH="0" baseline="0" dirty="0" smtClean="0" bmk="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533400" algn="l"/>
              </a:tabLst>
            </a:pPr>
            <a:endParaRPr kumimoji="0" lang="zh-CN" sz="4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黑体" pitchFamily="2" charset="-122"/>
              <a:cs typeface="Times New Roman" pitchFamily="18" charset="0"/>
            </a:endParaRPr>
          </a:p>
          <a:p>
            <a:pPr lvl="0"/>
            <a:r>
              <a:rPr lang="zh-CN" altLang="en-US" sz="3200" b="1" dirty="0" smtClean="0">
                <a:solidFill>
                  <a:srgbClr val="FF0000"/>
                </a:solidFill>
                <a:latin typeface="+mn-ea"/>
              </a:rPr>
              <a:t>一、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产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成品入库：</a:t>
            </a:r>
          </a:p>
          <a:p>
            <a:pPr lvl="1"/>
            <a:r>
              <a:rPr lang="zh-CN" altLang="en-US" sz="2800" dirty="0" smtClean="0">
                <a:solidFill>
                  <a:srgbClr val="FF0000"/>
                </a:solidFill>
              </a:rPr>
              <a:t>单据路径说明：产成品生产完毕后对产成品进行入库，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pPr lvl="1"/>
            <a:endParaRPr lang="en-US" altLang="zh-CN" sz="2800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sz="2800" dirty="0" smtClean="0">
                <a:solidFill>
                  <a:srgbClr val="FF0000"/>
                </a:solidFill>
              </a:rPr>
              <a:t>库存保管员在系统中制作产成品入库单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pPr lvl="1"/>
            <a:endParaRPr lang="zh-CN" altLang="en-US" sz="2800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sz="2800" dirty="0" smtClean="0">
                <a:solidFill>
                  <a:srgbClr val="FF0000"/>
                </a:solidFill>
              </a:rPr>
              <a:t>『</a:t>
            </a:r>
            <a:r>
              <a:rPr lang="zh-CN" altLang="en-US" sz="2800" dirty="0" smtClean="0">
                <a:solidFill>
                  <a:srgbClr val="FF0000"/>
                </a:solidFill>
              </a:rPr>
              <a:t>肥厂库管员</a:t>
            </a:r>
            <a:r>
              <a:rPr lang="en-US" altLang="zh-CN" sz="2800" dirty="0" smtClean="0">
                <a:solidFill>
                  <a:srgbClr val="FF0000"/>
                </a:solidFill>
              </a:rPr>
              <a:t>』</a:t>
            </a:r>
            <a:r>
              <a:rPr lang="zh-CN" altLang="en-US" sz="2800" dirty="0" smtClean="0">
                <a:solidFill>
                  <a:srgbClr val="FF0000"/>
                </a:solidFill>
              </a:rPr>
              <a:t>所走的单据路径：</a:t>
            </a:r>
            <a:r>
              <a:rPr lang="en-US" altLang="zh-CN" sz="2800" dirty="0" smtClean="0">
                <a:solidFill>
                  <a:srgbClr val="FF0000"/>
                </a:solidFill>
              </a:rPr>
              <a:t>【</a:t>
            </a:r>
            <a:r>
              <a:rPr lang="zh-CN" altLang="en-US" sz="2800" dirty="0" smtClean="0">
                <a:solidFill>
                  <a:srgbClr val="FF0000"/>
                </a:solidFill>
              </a:rPr>
              <a:t>供应链</a:t>
            </a:r>
            <a:r>
              <a:rPr lang="en-US" altLang="zh-CN" sz="2800" dirty="0" smtClean="0">
                <a:solidFill>
                  <a:srgbClr val="FF0000"/>
                </a:solidFill>
              </a:rPr>
              <a:t>】—【</a:t>
            </a:r>
            <a:r>
              <a:rPr lang="zh-CN" altLang="en-US" sz="2800" dirty="0" smtClean="0">
                <a:solidFill>
                  <a:srgbClr val="FF0000"/>
                </a:solidFill>
              </a:rPr>
              <a:t>库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pPr lvl="1"/>
            <a:endParaRPr lang="en-US" altLang="zh-CN" sz="2800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sz="2800" dirty="0" smtClean="0">
                <a:solidFill>
                  <a:srgbClr val="FF0000"/>
                </a:solidFill>
              </a:rPr>
              <a:t>存管理</a:t>
            </a:r>
            <a:r>
              <a:rPr lang="en-US" altLang="zh-CN" sz="2800" dirty="0" smtClean="0">
                <a:solidFill>
                  <a:srgbClr val="FF0000"/>
                </a:solidFill>
              </a:rPr>
              <a:t>】—【</a:t>
            </a:r>
            <a:r>
              <a:rPr lang="zh-CN" altLang="en-US" sz="2800" dirty="0" smtClean="0">
                <a:solidFill>
                  <a:srgbClr val="FF0000"/>
                </a:solidFill>
              </a:rPr>
              <a:t>入库业务</a:t>
            </a:r>
            <a:r>
              <a:rPr lang="en-US" altLang="zh-CN" sz="2800" dirty="0" smtClean="0">
                <a:solidFill>
                  <a:srgbClr val="FF0000"/>
                </a:solidFill>
              </a:rPr>
              <a:t>】—【</a:t>
            </a:r>
            <a:r>
              <a:rPr lang="zh-CN" altLang="en-US" sz="2800" dirty="0" smtClean="0">
                <a:solidFill>
                  <a:srgbClr val="FF0000"/>
                </a:solidFill>
              </a:rPr>
              <a:t>产成品入库</a:t>
            </a:r>
            <a:r>
              <a:rPr lang="en-US" altLang="zh-CN" sz="2800" dirty="0" smtClean="0">
                <a:solidFill>
                  <a:srgbClr val="FF0000"/>
                </a:solidFill>
              </a:rPr>
              <a:t>】</a:t>
            </a:r>
          </a:p>
          <a:p>
            <a:pPr lvl="1"/>
            <a:endParaRPr lang="zh-CN" altLang="en-US" sz="2800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sz="2800" dirty="0" smtClean="0">
                <a:solidFill>
                  <a:srgbClr val="FF0000"/>
                </a:solidFill>
              </a:rPr>
              <a:t>在</a:t>
            </a:r>
            <a:r>
              <a:rPr lang="en-US" sz="2800" dirty="0" smtClean="0">
                <a:solidFill>
                  <a:srgbClr val="FF0000"/>
                </a:solidFill>
              </a:rPr>
              <a:t>NC</a:t>
            </a:r>
            <a:r>
              <a:rPr lang="zh-CN" altLang="en-US" sz="2800" dirty="0" smtClean="0">
                <a:solidFill>
                  <a:srgbClr val="FF0000"/>
                </a:solidFill>
              </a:rPr>
              <a:t>入库业务功能节点，点击产成品入库按钮。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533400" algn="l"/>
              </a:tabLst>
            </a:pP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5720" y="857232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月末上游生产单位计量调量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8129" name="AutoShape 1"/>
          <p:cNvSpPr>
            <a:spLocks noChangeArrowheads="1"/>
          </p:cNvSpPr>
          <p:nvPr/>
        </p:nvSpPr>
        <p:spPr bwMode="auto">
          <a:xfrm>
            <a:off x="214282" y="1714488"/>
            <a:ext cx="2214578" cy="357190"/>
          </a:xfrm>
          <a:prstGeom prst="flowChart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marR="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材  料  领  出</a:t>
            </a: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8130" name="AutoShape 2"/>
          <p:cNvSpPr>
            <a:spLocks noChangeArrowheads="1"/>
          </p:cNvSpPr>
          <p:nvPr/>
        </p:nvSpPr>
        <p:spPr bwMode="auto">
          <a:xfrm>
            <a:off x="3929058" y="1643050"/>
            <a:ext cx="1785950" cy="488963"/>
          </a:xfrm>
          <a:prstGeom prst="flowChart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产 品 入 库</a:t>
            </a: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48131" name="AutoShape 3"/>
          <p:cNvCxnSpPr>
            <a:cxnSpLocks noChangeShapeType="1"/>
          </p:cNvCxnSpPr>
          <p:nvPr/>
        </p:nvCxnSpPr>
        <p:spPr bwMode="auto">
          <a:xfrm>
            <a:off x="2638425" y="1979613"/>
            <a:ext cx="1147757" cy="20627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4813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8132" name="AutoShape 4"/>
          <p:cNvSpPr>
            <a:spLocks noChangeArrowheads="1"/>
          </p:cNvSpPr>
          <p:nvPr/>
        </p:nvSpPr>
        <p:spPr bwMode="auto">
          <a:xfrm>
            <a:off x="1000100" y="3214686"/>
            <a:ext cx="1643074" cy="390525"/>
          </a:xfrm>
          <a:prstGeom prst="flowChartMulti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调拨入库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±</a:t>
            </a: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8135" name="Rectangle 7"/>
          <p:cNvSpPr>
            <a:spLocks noChangeArrowheads="1"/>
          </p:cNvSpPr>
          <p:nvPr/>
        </p:nvSpPr>
        <p:spPr bwMode="auto">
          <a:xfrm>
            <a:off x="0" y="2500306"/>
            <a:ext cx="1569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月末调拨调量</a:t>
            </a:r>
            <a:endParaRPr kumimoji="0" lang="zh-CN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48136" name="AutoShape 8"/>
          <p:cNvCxnSpPr>
            <a:cxnSpLocks noChangeShapeType="1"/>
          </p:cNvCxnSpPr>
          <p:nvPr/>
        </p:nvCxnSpPr>
        <p:spPr bwMode="auto">
          <a:xfrm>
            <a:off x="2714612" y="3357562"/>
            <a:ext cx="500062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48137" name="AutoShape 9"/>
          <p:cNvSpPr>
            <a:spLocks noChangeArrowheads="1"/>
          </p:cNvSpPr>
          <p:nvPr/>
        </p:nvSpPr>
        <p:spPr bwMode="auto">
          <a:xfrm>
            <a:off x="3286116" y="3143248"/>
            <a:ext cx="1892313" cy="390525"/>
          </a:xfrm>
          <a:prstGeom prst="flowChartMulti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调拨入库</a:t>
            </a:r>
            <a:r>
              <a:rPr kumimoji="0" lang="en-US" alt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±</a:t>
            </a:r>
            <a:endParaRPr kumimoji="0" lang="zh-CN" altLang="zh-CN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3857628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b="1" dirty="0" smtClean="0">
                <a:solidFill>
                  <a:srgbClr val="FF0000"/>
                </a:solidFill>
              </a:rPr>
              <a:t>月末下游生产单位计量调量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8138" name="AutoShape 10"/>
          <p:cNvSpPr>
            <a:spLocks noChangeArrowheads="1"/>
          </p:cNvSpPr>
          <p:nvPr/>
        </p:nvSpPr>
        <p:spPr bwMode="auto">
          <a:xfrm>
            <a:off x="357158" y="4572008"/>
            <a:ext cx="2000264" cy="447676"/>
          </a:xfrm>
          <a:prstGeom prst="flowChart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marR="0" lvl="1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材料领出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±</a:t>
            </a: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48139" name="AutoShape 11"/>
          <p:cNvCxnSpPr>
            <a:cxnSpLocks noChangeShapeType="1"/>
          </p:cNvCxnSpPr>
          <p:nvPr/>
        </p:nvCxnSpPr>
        <p:spPr bwMode="auto">
          <a:xfrm>
            <a:off x="2428860" y="4786322"/>
            <a:ext cx="1571636" cy="158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48140" name="AutoShape 12"/>
          <p:cNvSpPr>
            <a:spLocks noChangeArrowheads="1"/>
          </p:cNvSpPr>
          <p:nvPr/>
        </p:nvSpPr>
        <p:spPr bwMode="auto">
          <a:xfrm>
            <a:off x="4143372" y="4643446"/>
            <a:ext cx="1785950" cy="304800"/>
          </a:xfrm>
          <a:prstGeom prst="flowChart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1" u="none" strike="noStrike" cap="none" normalizeH="0" baseline="0" smtClean="0">
                <a:ln>
                  <a:noFill/>
                </a:ln>
                <a:solidFill>
                  <a:srgbClr val="76923C"/>
                </a:solidFill>
                <a:effectLst/>
                <a:latin typeface="Calibri" pitchFamily="34" charset="0"/>
                <a:ea typeface="宋体" pitchFamily="2" charset="-122"/>
              </a:rPr>
              <a:t>产品入库</a:t>
            </a:r>
            <a:r>
              <a:rPr kumimoji="0" lang="en-US" altLang="zh-CN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±</a:t>
            </a:r>
            <a:endParaRPr kumimoji="0" lang="zh-CN" altLang="zh-CN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 noChangeArrowheads="1"/>
          </p:cNvSpPr>
          <p:nvPr/>
        </p:nvSpPr>
        <p:spPr bwMode="auto">
          <a:xfrm>
            <a:off x="-114190" y="357166"/>
            <a:ext cx="9573455" cy="587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1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en-US" sz="4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八、</a:t>
            </a:r>
            <a:r>
              <a:rPr kumimoji="0" lang="zh-CN" sz="4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月末</a:t>
            </a:r>
            <a:r>
              <a:rPr kumimoji="0" lang="zh-CN" sz="4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调量说明</a:t>
            </a:r>
            <a:endParaRPr kumimoji="0" lang="zh-CN" sz="40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31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每日领用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：</a:t>
            </a:r>
            <a:endParaRPr kumimoji="0" 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31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     根据每天的计量读表数，做生产领用和产成品入库流程。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31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每日调拨：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31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     根据每天的计量读表数，做调拨出库和调拨入库流程。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31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月末上游生产单位计量调量：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31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     根据月末的计量读表数，做生产领用和产成品入库的差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Times New Roman" pitchFamily="18" charset="0"/>
            </a:endParaRPr>
          </a:p>
          <a:p>
            <a:pPr marL="0" marR="0" lvl="0" indent="31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异调整。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31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月末调拨调量：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31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     根据上游生产调量的差异向下游分摊差异。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31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月末下游生产单位计量调量：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31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    根据上游生产单位的调拨调量，做本单位的材料领出差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marL="0" marR="0" lvl="0" indent="31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异。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/>
          <p:cNvSpPr>
            <a:spLocks noChangeArrowheads="1"/>
          </p:cNvSpPr>
          <p:nvPr/>
        </p:nvSpPr>
        <p:spPr bwMode="auto">
          <a:xfrm>
            <a:off x="0" y="785794"/>
            <a:ext cx="9144000" cy="5011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446" tIns="165048" rIns="91440" bIns="165048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r>
              <a:rPr kumimoji="0" lang="zh-CN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本</a:t>
            </a:r>
            <a:r>
              <a:rPr kumimoji="0" lang="zh-CN" sz="4000" b="1" i="0" u="none" strike="noStrike" cap="none" normalizeH="0" baseline="0" dirty="0" smtClean="0" bmk="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角色涉及单据操作说明</a:t>
            </a:r>
            <a:r>
              <a:rPr kumimoji="0" lang="en-US" altLang="zh-CN" sz="4000" b="1" i="0" u="none" strike="noStrike" cap="none" normalizeH="0" baseline="0" dirty="0" smtClean="0" bmk="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(</a:t>
            </a:r>
            <a:r>
              <a:rPr kumimoji="0" lang="zh-CN" altLang="en-US" sz="4000" b="1" i="0" u="none" strike="noStrike" cap="none" normalizeH="0" baseline="0" dirty="0" smtClean="0" bmk="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注意事项</a:t>
            </a:r>
            <a:r>
              <a:rPr kumimoji="0" lang="en-US" altLang="zh-CN" sz="4000" b="1" i="0" u="none" strike="noStrike" cap="none" normalizeH="0" baseline="0" dirty="0" smtClean="0" bmk="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)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endParaRPr kumimoji="0" lang="en-US" altLang="zh-CN" sz="4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黑体" pitchFamily="2" charset="-122"/>
              <a:cs typeface="Times New Roman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修改与删除原则，下游单据生成后，上游单据不允许修改或删除</a:t>
            </a:r>
            <a:endParaRPr kumimoji="0" lang="en-US" altLang="zh-CN" sz="28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2000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</a:pP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查询状态说明：</a:t>
            </a:r>
            <a:endParaRPr kumimoji="0" lang="en-US" altLang="zh-CN" sz="28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2000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</a:pP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2000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1</a:t>
            </a: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）自由状态：单据已保存，未审核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2000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2</a:t>
            </a: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）审批状态：单据已审核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2000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3</a:t>
            </a: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）签字状态：单据已审批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928662" y="762640"/>
            <a:ext cx="824135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533400" algn="l"/>
              </a:tabLst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然后点击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增加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按钮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，</a:t>
            </a:r>
            <a:r>
              <a:rPr lang="zh-CN" altLang="en-US" sz="2800" b="1" dirty="0" smtClean="0"/>
              <a:t>在签字之前一定要选择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货位</a:t>
            </a:r>
            <a:r>
              <a:rPr kumimoji="0" lang="zh-CN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：</a:t>
            </a:r>
            <a:endParaRPr kumimoji="0" lang="zh-CN" sz="28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1500166" y="1357298"/>
            <a:ext cx="1500198" cy="8572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-214346" y="928670"/>
            <a:ext cx="9264075" cy="5693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如果没有选择货位，点击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维护按钮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，下拉菜单下有一个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修改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，点击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修改按钮，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然后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再点击货位按钮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，把货位选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上，然后再签字，签字生效后的产成品入库单传财务，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进行存货核算。对于无法在产成品入库时确认成本的，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可以在存货核算中通过产成品入库成本分配来确定入库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成本。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产成品入库的制单和签字通过系统控制为不能是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同一个人，由相关领导对入库单进行签字才能生效。</a:t>
            </a:r>
            <a:endParaRPr kumimoji="0" 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 spd="slow">
    <p:comb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流畅">
  <a:themeElements>
    <a:clrScheme name="流畅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流畅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流畅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208</TotalTime>
  <Words>1874</Words>
  <Application>Microsoft Office PowerPoint</Application>
  <PresentationFormat>全屏显示(4:3)</PresentationFormat>
  <Paragraphs>252</Paragraphs>
  <Slides>52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53" baseType="lpstr">
      <vt:lpstr>流畅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自产品销售（国内和出口）</vt:lpstr>
      <vt:lpstr>贸易产品销售（国内和出口）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</vt:vector>
  </TitlesOfParts>
  <Company>wf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wfgroup</dc:creator>
  <cp:lastModifiedBy>Windows 用户</cp:lastModifiedBy>
  <cp:revision>25</cp:revision>
  <dcterms:created xsi:type="dcterms:W3CDTF">2011-01-08T13:22:27Z</dcterms:created>
  <dcterms:modified xsi:type="dcterms:W3CDTF">2011-01-12T12:23:00Z</dcterms:modified>
</cp:coreProperties>
</file>